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Roboto Mono" charset="1" panose="00000000000000000000"/>
      <p:regular r:id="rId11"/>
    </p:embeddedFont>
    <p:embeddedFont>
      <p:font typeface="Nunito Sans Expanded Semi-Bold" charset="1" panose="00000000000000000000"/>
      <p:regular r:id="rId12"/>
    </p:embeddedFont>
    <p:embeddedFont>
      <p:font typeface="Courier Prime" charset="1" panose="00000509000000000000"/>
      <p:regular r:id="rId13"/>
    </p:embeddedFont>
    <p:embeddedFont>
      <p:font typeface="Nunito Sans Expanded Medium" charset="1" panose="00000000000000000000"/>
      <p:regular r:id="rId14"/>
    </p:embeddedFont>
    <p:embeddedFont>
      <p:font typeface="Nunito Sans Expanded Bold" charset="1" panose="00000000000000000000"/>
      <p:regular r:id="rId15"/>
    </p:embeddedFont>
    <p:embeddedFont>
      <p:font typeface="Anton" charset="1" panose="00000500000000000000"/>
      <p:regular r:id="rId16"/>
    </p:embeddedFont>
    <p:embeddedFont>
      <p:font typeface="Roboto Mono Bold" charset="1" panose="00000000000000000000"/>
      <p:regular r:id="rId17"/>
    </p:embeddedFont>
    <p:embeddedFont>
      <p:font typeface="Roboto Condensed" charset="1" panose="02000000000000000000"/>
      <p:regular r:id="rId18"/>
    </p:embeddedFont>
    <p:embeddedFont>
      <p:font typeface="Roboto Condensed Bold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828262" y="5391150"/>
            <a:ext cx="8631475" cy="8350952"/>
          </a:xfrm>
          <a:custGeom>
            <a:avLst/>
            <a:gdLst/>
            <a:ahLst/>
            <a:cxnLst/>
            <a:rect r="r" b="b" t="t" l="l"/>
            <a:pathLst>
              <a:path h="8350952" w="8631475">
                <a:moveTo>
                  <a:pt x="0" y="0"/>
                </a:moveTo>
                <a:lnTo>
                  <a:pt x="8631476" y="0"/>
                </a:lnTo>
                <a:lnTo>
                  <a:pt x="8631476" y="8350952"/>
                </a:lnTo>
                <a:lnTo>
                  <a:pt x="0" y="8350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5757" y="3317630"/>
            <a:ext cx="17056485" cy="141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5"/>
              </a:lnSpc>
            </a:pPr>
            <a:r>
              <a:rPr lang="en-US" sz="1059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АДДИТИВНЫЕ ТЕХНОЛОГИИ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58180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8-21 ТМ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575306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365121" y="812085"/>
            <a:ext cx="1557758" cy="1331175"/>
          </a:xfrm>
          <a:custGeom>
            <a:avLst/>
            <a:gdLst/>
            <a:ahLst/>
            <a:cxnLst/>
            <a:rect r="r" b="b" t="t" l="l"/>
            <a:pathLst>
              <a:path h="1331175" w="1557758">
                <a:moveTo>
                  <a:pt x="0" y="0"/>
                </a:moveTo>
                <a:lnTo>
                  <a:pt x="1557758" y="0"/>
                </a:lnTo>
                <a:lnTo>
                  <a:pt x="1557758" y="1331176"/>
                </a:lnTo>
                <a:lnTo>
                  <a:pt x="0" y="13311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07192" y="2427283"/>
            <a:ext cx="10673616" cy="33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b="true" sz="1839" spc="27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ЖУРАЕВ  ФАРРУХ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8-21 ТМ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8-21 ТМ</a:t>
            </a:r>
          </a:p>
        </p:txBody>
      </p:sp>
      <p:grpSp>
        <p:nvGrpSpPr>
          <p:cNvPr name="Group 20" id="20"/>
          <p:cNvGrpSpPr/>
          <p:nvPr/>
        </p:nvGrpSpPr>
        <p:grpSpPr>
          <a:xfrm rot="-462136">
            <a:off x="11555591" y="6513955"/>
            <a:ext cx="5797661" cy="2257430"/>
            <a:chOff x="0" y="0"/>
            <a:chExt cx="7730215" cy="3009906"/>
          </a:xfrm>
        </p:grpSpPr>
        <p:sp>
          <p:nvSpPr>
            <p:cNvPr name="Freeform 21" id="21"/>
            <p:cNvSpPr/>
            <p:nvPr/>
          </p:nvSpPr>
          <p:spPr>
            <a:xfrm flipH="false" flipV="false" rot="-646737">
              <a:off x="85239" y="692580"/>
              <a:ext cx="7559738" cy="1624747"/>
            </a:xfrm>
            <a:custGeom>
              <a:avLst/>
              <a:gdLst/>
              <a:ahLst/>
              <a:cxnLst/>
              <a:rect r="r" b="b" t="t" l="l"/>
              <a:pathLst>
                <a:path h="1624747" w="7559738">
                  <a:moveTo>
                    <a:pt x="0" y="0"/>
                  </a:moveTo>
                  <a:lnTo>
                    <a:pt x="7559737" y="0"/>
                  </a:lnTo>
                  <a:lnTo>
                    <a:pt x="7559737" y="1624747"/>
                  </a:lnTo>
                  <a:lnTo>
                    <a:pt x="0" y="162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4367" t="-175930" r="-8781" b="-423912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-646737">
              <a:off x="1316682" y="989631"/>
              <a:ext cx="5052417" cy="79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20"/>
                </a:lnSpc>
                <a:spcBef>
                  <a:spcPct val="0"/>
                </a:spcBef>
              </a:pPr>
              <a:r>
                <a:rPr lang="en-US" sz="3415" spc="502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ПРИМЕНЕНИЕ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91530" y="3712397"/>
            <a:ext cx="6667500" cy="3659314"/>
            <a:chOff x="0" y="0"/>
            <a:chExt cx="2126876" cy="11672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6876" cy="1167290"/>
            </a:xfrm>
            <a:custGeom>
              <a:avLst/>
              <a:gdLst/>
              <a:ahLst/>
              <a:cxnLst/>
              <a:rect r="r" b="b" t="t" l="l"/>
              <a:pathLst>
                <a:path h="1167290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1125489"/>
                  </a:lnTo>
                  <a:cubicBezTo>
                    <a:pt x="2126876" y="1136575"/>
                    <a:pt x="2122472" y="1147208"/>
                    <a:pt x="2114633" y="1155047"/>
                  </a:cubicBezTo>
                  <a:cubicBezTo>
                    <a:pt x="2106793" y="1162886"/>
                    <a:pt x="2096161" y="1167290"/>
                    <a:pt x="2085075" y="1167290"/>
                  </a:cubicBezTo>
                  <a:lnTo>
                    <a:pt x="41801" y="1167290"/>
                  </a:lnTo>
                  <a:cubicBezTo>
                    <a:pt x="30715" y="1167290"/>
                    <a:pt x="20083" y="1162886"/>
                    <a:pt x="12243" y="1155047"/>
                  </a:cubicBezTo>
                  <a:cubicBezTo>
                    <a:pt x="4404" y="1147208"/>
                    <a:pt x="0" y="1136575"/>
                    <a:pt x="0" y="1125489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26876" cy="1214915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087"/>
                </a:lnSpc>
              </a:pPr>
              <a:r>
                <a:rPr lang="en-US" b="true" sz="2100" spc="308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ПЕРВЫЕ АДДИТИВНЫЕ ТЕХНОЛОГИИ ПОЯВИЛИСЬ В 1980-Х ГОДАХ, И С ТЕХ ПОР ОНИ ЗНАЧИТЕЛЬНО РАЗВИЛИСЬ. ПИОНЕРОМ БЫЛ МЕТОД СТЕРЕОЛИТОГРАФИИ (SLA), ПРЕДЛОЖЕННЫЙ ЧАКОМ ХАЛЛ В 1986 ГОДУ.</a:t>
              </a:r>
            </a:p>
            <a:p>
              <a:pPr algn="ctr">
                <a:lnSpc>
                  <a:spcPts val="30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625" y="3712397"/>
            <a:ext cx="897095" cy="874356"/>
            <a:chOff x="0" y="0"/>
            <a:chExt cx="286166" cy="2789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06624" y="3712397"/>
            <a:ext cx="897095" cy="874356"/>
            <a:chOff x="0" y="0"/>
            <a:chExt cx="286166" cy="2789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89468" y="3712397"/>
            <a:ext cx="6667500" cy="5221414"/>
            <a:chOff x="0" y="0"/>
            <a:chExt cx="2126876" cy="16655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26876" cy="1665587"/>
            </a:xfrm>
            <a:custGeom>
              <a:avLst/>
              <a:gdLst/>
              <a:ahLst/>
              <a:cxnLst/>
              <a:rect r="r" b="b" t="t" l="l"/>
              <a:pathLst>
                <a:path h="1665587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1623786"/>
                  </a:lnTo>
                  <a:cubicBezTo>
                    <a:pt x="2126876" y="1646872"/>
                    <a:pt x="2108161" y="1665587"/>
                    <a:pt x="2085075" y="1665587"/>
                  </a:cubicBezTo>
                  <a:lnTo>
                    <a:pt x="41801" y="1665587"/>
                  </a:lnTo>
                  <a:cubicBezTo>
                    <a:pt x="30715" y="1665587"/>
                    <a:pt x="20083" y="1661183"/>
                    <a:pt x="12243" y="1653343"/>
                  </a:cubicBezTo>
                  <a:cubicBezTo>
                    <a:pt x="4404" y="1645504"/>
                    <a:pt x="0" y="1634872"/>
                    <a:pt x="0" y="1623786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126876" cy="17132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087"/>
                </a:lnSpc>
              </a:pPr>
              <a:r>
                <a:rPr lang="en-US" b="true" sz="2100" spc="308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АДДИТИВНЫЕ ТЕХНОЛОГИИ, ТАКЖЕ ИЗВЕСТНЫЕ КАК 3D-ПЕЧАТЬ, ПРЕДСТАВЛЯЮТ СОБОЙ НАБОР ПРОЦЕССОВ, В КОТОРЫХ ОБЪЕКТЫ СОЗДАЮТСЯ ПУТЕМ ПОСЛЕДОВАТЕЛЬНОГО ДОБАВЛЕНИЯ МАТЕРИАЛА. ЭТО КОНТРАСТИРУЕТ С ТРАДИЦИОННЫМИ МЕТОДАМИ, КОТОРЫЕ ЧАСТО ВКЛЮЧАЮТ ВЫРЕЗАНИЕ ИЛИ ОТЛИВКУ.</a:t>
              </a:r>
            </a:p>
            <a:p>
              <a:pPr algn="ctr">
                <a:lnSpc>
                  <a:spcPts val="308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09625" y="1855315"/>
            <a:ext cx="16449675" cy="87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5"/>
              </a:lnSpc>
              <a:spcBef>
                <a:spcPct val="0"/>
              </a:spcBef>
            </a:pPr>
            <a:r>
              <a:rPr lang="en-US" sz="659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ЧТО ТАКОЕ АДДИТИВНЫЕ ТЕХНОЛОГИИ?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8-21 ТМ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8-21 ТМ</a:t>
                </a: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879846" y="9043238"/>
            <a:ext cx="1066053" cy="432385"/>
            <a:chOff x="0" y="0"/>
            <a:chExt cx="3070231" cy="124526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070231" cy="1245268"/>
            </a:xfrm>
            <a:custGeom>
              <a:avLst/>
              <a:gdLst/>
              <a:ahLst/>
              <a:cxnLst/>
              <a:rect r="r" b="b" t="t" l="l"/>
              <a:pathLst>
                <a:path h="1245268" w="3070231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 marL="0" indent="0" lvl="0">
                <a:lnSpc>
                  <a:spcPts val="2116"/>
                </a:lnSpc>
                <a:spcBef>
                  <a:spcPct val="0"/>
                </a:spcBef>
              </a:pPr>
              <a:r>
                <a:rPr lang="en-US" b="true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2/5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549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625" y="3669663"/>
            <a:ext cx="4993936" cy="4791729"/>
            <a:chOff x="0" y="0"/>
            <a:chExt cx="1315275" cy="12620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47032" y="3669663"/>
            <a:ext cx="4993936" cy="4791729"/>
            <a:chOff x="0" y="0"/>
            <a:chExt cx="1315275" cy="1262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84439" y="3669663"/>
            <a:ext cx="4993936" cy="4791729"/>
            <a:chOff x="0" y="0"/>
            <a:chExt cx="1315275" cy="12620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8-21 ТМ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879846" y="9043238"/>
            <a:ext cx="1066053" cy="432385"/>
            <a:chOff x="0" y="0"/>
            <a:chExt cx="3070231" cy="12452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070231" cy="1245268"/>
            </a:xfrm>
            <a:custGeom>
              <a:avLst/>
              <a:gdLst/>
              <a:ahLst/>
              <a:cxnLst/>
              <a:rect r="r" b="b" t="t" l="l"/>
              <a:pathLst>
                <a:path h="1245268" w="3070231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 marL="0" indent="0" lvl="0">
                <a:lnSpc>
                  <a:spcPts val="2116"/>
                </a:lnSpc>
                <a:spcBef>
                  <a:spcPct val="0"/>
                </a:spcBef>
              </a:pPr>
              <a:r>
                <a:rPr lang="en-US" b="true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3/5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638630" y="3993603"/>
            <a:ext cx="1147315" cy="1479871"/>
          </a:xfrm>
          <a:custGeom>
            <a:avLst/>
            <a:gdLst/>
            <a:ahLst/>
            <a:cxnLst/>
            <a:rect r="r" b="b" t="t" l="l"/>
            <a:pathLst>
              <a:path h="1479871" w="1147315">
                <a:moveTo>
                  <a:pt x="0" y="0"/>
                </a:moveTo>
                <a:lnTo>
                  <a:pt x="1147316" y="0"/>
                </a:lnTo>
                <a:lnTo>
                  <a:pt x="1147316" y="1479870"/>
                </a:lnTo>
                <a:lnTo>
                  <a:pt x="0" y="1479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428596" y="3883491"/>
            <a:ext cx="1686029" cy="1454113"/>
          </a:xfrm>
          <a:custGeom>
            <a:avLst/>
            <a:gdLst/>
            <a:ahLst/>
            <a:cxnLst/>
            <a:rect r="r" b="b" t="t" l="l"/>
            <a:pathLst>
              <a:path h="1454113" w="1686029">
                <a:moveTo>
                  <a:pt x="0" y="0"/>
                </a:moveTo>
                <a:lnTo>
                  <a:pt x="1686029" y="0"/>
                </a:lnTo>
                <a:lnTo>
                  <a:pt x="1686029" y="1454113"/>
                </a:lnTo>
                <a:lnTo>
                  <a:pt x="0" y="14541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401579" y="3883491"/>
            <a:ext cx="1549510" cy="1589982"/>
          </a:xfrm>
          <a:custGeom>
            <a:avLst/>
            <a:gdLst/>
            <a:ahLst/>
            <a:cxnLst/>
            <a:rect r="r" b="b" t="t" l="l"/>
            <a:pathLst>
              <a:path h="1589982" w="1549510">
                <a:moveTo>
                  <a:pt x="0" y="0"/>
                </a:moveTo>
                <a:lnTo>
                  <a:pt x="1549510" y="0"/>
                </a:lnTo>
                <a:lnTo>
                  <a:pt x="1549510" y="1589982"/>
                </a:lnTo>
                <a:lnTo>
                  <a:pt x="0" y="15899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916736" y="5738502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FDM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8124" y="6236977"/>
            <a:ext cx="4256939" cy="9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b="true" sz="173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Fused Deposition Modeling</a:t>
            </a: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): расплавление термопластика и его нанесение на подложку.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54143" y="5738502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SLA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15531" y="6236977"/>
            <a:ext cx="4256939" cy="9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SLA (</a:t>
            </a:r>
            <a:r>
              <a:rPr lang="en-US" b="true" sz="173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Stereolithography</a:t>
            </a: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): затвердевание жидкой смолы под воздействием лазера.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91550" y="5738502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SLS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852937" y="6236977"/>
            <a:ext cx="4256939" cy="9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b="true" sz="1739">
                <a:solidFill>
                  <a:srgbClr val="211F1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Selective Laser Sintering</a:t>
            </a: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): спекание порошковых материалов лазером.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71776" y="1874450"/>
            <a:ext cx="13999670" cy="985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5"/>
              </a:lnSpc>
              <a:spcBef>
                <a:spcPct val="0"/>
              </a:spcBef>
            </a:pPr>
            <a:r>
              <a:rPr lang="en-US" sz="7292">
                <a:solidFill>
                  <a:srgbClr val="211F1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ТИПЫ АДДИТИВНЫХ</a:t>
            </a:r>
            <a:r>
              <a:rPr lang="en-US" sz="7292" strike="noStrike" u="none">
                <a:solidFill>
                  <a:srgbClr val="211F1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ТЕХНОЛОГИЙ: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8-21 ТМ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625" y="1643928"/>
            <a:ext cx="3177049" cy="3174058"/>
            <a:chOff x="0" y="0"/>
            <a:chExt cx="1728779" cy="17271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8779" cy="1727151"/>
            </a:xfrm>
            <a:custGeom>
              <a:avLst/>
              <a:gdLst/>
              <a:ahLst/>
              <a:cxnLst/>
              <a:rect r="r" b="b" t="t" l="l"/>
              <a:pathLst>
                <a:path h="1727151" w="1728779">
                  <a:moveTo>
                    <a:pt x="87726" y="0"/>
                  </a:moveTo>
                  <a:lnTo>
                    <a:pt x="1641053" y="0"/>
                  </a:lnTo>
                  <a:cubicBezTo>
                    <a:pt x="1664319" y="0"/>
                    <a:pt x="1686633" y="9243"/>
                    <a:pt x="1703084" y="25694"/>
                  </a:cubicBezTo>
                  <a:cubicBezTo>
                    <a:pt x="1719536" y="42146"/>
                    <a:pt x="1728779" y="64459"/>
                    <a:pt x="1728779" y="87726"/>
                  </a:cubicBezTo>
                  <a:lnTo>
                    <a:pt x="1728779" y="1639425"/>
                  </a:lnTo>
                  <a:cubicBezTo>
                    <a:pt x="1728779" y="1662692"/>
                    <a:pt x="1719536" y="1685005"/>
                    <a:pt x="1703084" y="1701457"/>
                  </a:cubicBezTo>
                  <a:cubicBezTo>
                    <a:pt x="1686633" y="1717909"/>
                    <a:pt x="1664319" y="1727151"/>
                    <a:pt x="1641053" y="1727151"/>
                  </a:cubicBezTo>
                  <a:lnTo>
                    <a:pt x="87726" y="1727151"/>
                  </a:lnTo>
                  <a:cubicBezTo>
                    <a:pt x="64459" y="1727151"/>
                    <a:pt x="42146" y="1717909"/>
                    <a:pt x="25694" y="1701457"/>
                  </a:cubicBezTo>
                  <a:cubicBezTo>
                    <a:pt x="9243" y="1685005"/>
                    <a:pt x="0" y="1662692"/>
                    <a:pt x="0" y="1639425"/>
                  </a:cubicBezTo>
                  <a:lnTo>
                    <a:pt x="0" y="87726"/>
                  </a:lnTo>
                  <a:cubicBezTo>
                    <a:pt x="0" y="64459"/>
                    <a:pt x="9243" y="42146"/>
                    <a:pt x="25694" y="25694"/>
                  </a:cubicBezTo>
                  <a:cubicBezTo>
                    <a:pt x="42146" y="9243"/>
                    <a:pt x="64459" y="0"/>
                    <a:pt x="8772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28779" cy="1765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625" y="5241360"/>
            <a:ext cx="3177049" cy="3174058"/>
            <a:chOff x="0" y="0"/>
            <a:chExt cx="1728779" cy="17271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28779" cy="1727151"/>
            </a:xfrm>
            <a:custGeom>
              <a:avLst/>
              <a:gdLst/>
              <a:ahLst/>
              <a:cxnLst/>
              <a:rect r="r" b="b" t="t" l="l"/>
              <a:pathLst>
                <a:path h="1727151" w="1728779">
                  <a:moveTo>
                    <a:pt x="87726" y="0"/>
                  </a:moveTo>
                  <a:lnTo>
                    <a:pt x="1641053" y="0"/>
                  </a:lnTo>
                  <a:cubicBezTo>
                    <a:pt x="1664319" y="0"/>
                    <a:pt x="1686633" y="9243"/>
                    <a:pt x="1703084" y="25694"/>
                  </a:cubicBezTo>
                  <a:cubicBezTo>
                    <a:pt x="1719536" y="42146"/>
                    <a:pt x="1728779" y="64459"/>
                    <a:pt x="1728779" y="87726"/>
                  </a:cubicBezTo>
                  <a:lnTo>
                    <a:pt x="1728779" y="1639425"/>
                  </a:lnTo>
                  <a:cubicBezTo>
                    <a:pt x="1728779" y="1662692"/>
                    <a:pt x="1719536" y="1685005"/>
                    <a:pt x="1703084" y="1701457"/>
                  </a:cubicBezTo>
                  <a:cubicBezTo>
                    <a:pt x="1686633" y="1717909"/>
                    <a:pt x="1664319" y="1727151"/>
                    <a:pt x="1641053" y="1727151"/>
                  </a:cubicBezTo>
                  <a:lnTo>
                    <a:pt x="87726" y="1727151"/>
                  </a:lnTo>
                  <a:cubicBezTo>
                    <a:pt x="64459" y="1727151"/>
                    <a:pt x="42146" y="1717909"/>
                    <a:pt x="25694" y="1701457"/>
                  </a:cubicBezTo>
                  <a:cubicBezTo>
                    <a:pt x="9243" y="1685005"/>
                    <a:pt x="0" y="1662692"/>
                    <a:pt x="0" y="1639425"/>
                  </a:cubicBezTo>
                  <a:lnTo>
                    <a:pt x="0" y="87726"/>
                  </a:lnTo>
                  <a:cubicBezTo>
                    <a:pt x="0" y="64459"/>
                    <a:pt x="9243" y="42146"/>
                    <a:pt x="25694" y="25694"/>
                  </a:cubicBezTo>
                  <a:cubicBezTo>
                    <a:pt x="42146" y="9243"/>
                    <a:pt x="64459" y="0"/>
                    <a:pt x="8772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28779" cy="1765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498597" y="1643928"/>
            <a:ext cx="3177049" cy="3174058"/>
            <a:chOff x="0" y="0"/>
            <a:chExt cx="1728779" cy="17271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28779" cy="1727151"/>
            </a:xfrm>
            <a:custGeom>
              <a:avLst/>
              <a:gdLst/>
              <a:ahLst/>
              <a:cxnLst/>
              <a:rect r="r" b="b" t="t" l="l"/>
              <a:pathLst>
                <a:path h="1727151" w="1728779">
                  <a:moveTo>
                    <a:pt x="87726" y="0"/>
                  </a:moveTo>
                  <a:lnTo>
                    <a:pt x="1641053" y="0"/>
                  </a:lnTo>
                  <a:cubicBezTo>
                    <a:pt x="1664319" y="0"/>
                    <a:pt x="1686633" y="9243"/>
                    <a:pt x="1703084" y="25694"/>
                  </a:cubicBezTo>
                  <a:cubicBezTo>
                    <a:pt x="1719536" y="42146"/>
                    <a:pt x="1728779" y="64459"/>
                    <a:pt x="1728779" y="87726"/>
                  </a:cubicBezTo>
                  <a:lnTo>
                    <a:pt x="1728779" y="1639425"/>
                  </a:lnTo>
                  <a:cubicBezTo>
                    <a:pt x="1728779" y="1662692"/>
                    <a:pt x="1719536" y="1685005"/>
                    <a:pt x="1703084" y="1701457"/>
                  </a:cubicBezTo>
                  <a:cubicBezTo>
                    <a:pt x="1686633" y="1717909"/>
                    <a:pt x="1664319" y="1727151"/>
                    <a:pt x="1641053" y="1727151"/>
                  </a:cubicBezTo>
                  <a:lnTo>
                    <a:pt x="87726" y="1727151"/>
                  </a:lnTo>
                  <a:cubicBezTo>
                    <a:pt x="64459" y="1727151"/>
                    <a:pt x="42146" y="1717909"/>
                    <a:pt x="25694" y="1701457"/>
                  </a:cubicBezTo>
                  <a:cubicBezTo>
                    <a:pt x="9243" y="1685005"/>
                    <a:pt x="0" y="1662692"/>
                    <a:pt x="0" y="1639425"/>
                  </a:cubicBezTo>
                  <a:lnTo>
                    <a:pt x="0" y="87726"/>
                  </a:lnTo>
                  <a:cubicBezTo>
                    <a:pt x="0" y="64459"/>
                    <a:pt x="9243" y="42146"/>
                    <a:pt x="25694" y="25694"/>
                  </a:cubicBezTo>
                  <a:cubicBezTo>
                    <a:pt x="42146" y="9243"/>
                    <a:pt x="64459" y="0"/>
                    <a:pt x="8772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28779" cy="1765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498597" y="5241360"/>
            <a:ext cx="3177049" cy="3174058"/>
            <a:chOff x="0" y="0"/>
            <a:chExt cx="1728779" cy="172715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28779" cy="1727151"/>
            </a:xfrm>
            <a:custGeom>
              <a:avLst/>
              <a:gdLst/>
              <a:ahLst/>
              <a:cxnLst/>
              <a:rect r="r" b="b" t="t" l="l"/>
              <a:pathLst>
                <a:path h="1727151" w="1728779">
                  <a:moveTo>
                    <a:pt x="87726" y="0"/>
                  </a:moveTo>
                  <a:lnTo>
                    <a:pt x="1641053" y="0"/>
                  </a:lnTo>
                  <a:cubicBezTo>
                    <a:pt x="1664319" y="0"/>
                    <a:pt x="1686633" y="9243"/>
                    <a:pt x="1703084" y="25694"/>
                  </a:cubicBezTo>
                  <a:cubicBezTo>
                    <a:pt x="1719536" y="42146"/>
                    <a:pt x="1728779" y="64459"/>
                    <a:pt x="1728779" y="87726"/>
                  </a:cubicBezTo>
                  <a:lnTo>
                    <a:pt x="1728779" y="1639425"/>
                  </a:lnTo>
                  <a:cubicBezTo>
                    <a:pt x="1728779" y="1662692"/>
                    <a:pt x="1719536" y="1685005"/>
                    <a:pt x="1703084" y="1701457"/>
                  </a:cubicBezTo>
                  <a:cubicBezTo>
                    <a:pt x="1686633" y="1717909"/>
                    <a:pt x="1664319" y="1727151"/>
                    <a:pt x="1641053" y="1727151"/>
                  </a:cubicBezTo>
                  <a:lnTo>
                    <a:pt x="87726" y="1727151"/>
                  </a:lnTo>
                  <a:cubicBezTo>
                    <a:pt x="64459" y="1727151"/>
                    <a:pt x="42146" y="1717909"/>
                    <a:pt x="25694" y="1701457"/>
                  </a:cubicBezTo>
                  <a:cubicBezTo>
                    <a:pt x="9243" y="1685005"/>
                    <a:pt x="0" y="1662692"/>
                    <a:pt x="0" y="1639425"/>
                  </a:cubicBezTo>
                  <a:lnTo>
                    <a:pt x="0" y="87726"/>
                  </a:lnTo>
                  <a:cubicBezTo>
                    <a:pt x="0" y="64459"/>
                    <a:pt x="9243" y="42146"/>
                    <a:pt x="25694" y="25694"/>
                  </a:cubicBezTo>
                  <a:cubicBezTo>
                    <a:pt x="42146" y="9243"/>
                    <a:pt x="64459" y="0"/>
                    <a:pt x="8772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28779" cy="1765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9353" y="1872160"/>
            <a:ext cx="2717593" cy="2717593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25031" t="0" r="-2503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39353" y="5469592"/>
            <a:ext cx="2717593" cy="2717593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7"/>
              <a:stretch>
                <a:fillRect l="-49980" t="0" r="-4998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4728325" y="1872160"/>
            <a:ext cx="2717593" cy="2717593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8"/>
              <a:stretch>
                <a:fillRect l="-34908" t="0" r="-34908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728325" y="5469592"/>
            <a:ext cx="2717593" cy="2717593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9"/>
              <a:stretch>
                <a:fillRect l="-16653" t="0" r="-16653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8-21 ТМ</a:t>
                </a: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3879846" y="9043238"/>
            <a:ext cx="1066053" cy="432385"/>
            <a:chOff x="0" y="0"/>
            <a:chExt cx="3070231" cy="124526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70231" cy="1245268"/>
            </a:xfrm>
            <a:custGeom>
              <a:avLst/>
              <a:gdLst/>
              <a:ahLst/>
              <a:cxnLst/>
              <a:rect r="r" b="b" t="t" l="l"/>
              <a:pathLst>
                <a:path h="1245268" w="3070231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 marL="0" indent="0" lvl="0">
                <a:lnSpc>
                  <a:spcPts val="2116"/>
                </a:lnSpc>
                <a:spcBef>
                  <a:spcPct val="0"/>
                </a:spcBef>
              </a:pPr>
              <a:r>
                <a:rPr lang="en-US" b="true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4/5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647196" y="2734419"/>
            <a:ext cx="6547114" cy="113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ПРИМЕНЕНИЕ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131335" y="4210959"/>
            <a:ext cx="8851064" cy="344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968"/>
              </a:lnSpc>
              <a:buFont typeface="Arial"/>
              <a:buChar char="•"/>
            </a:pPr>
            <a:r>
              <a:rPr lang="en-US" sz="269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Промышленное</a:t>
            </a:r>
            <a:r>
              <a:rPr lang="en-US" sz="2699" strike="noStrike" u="none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 прототипирование.</a:t>
            </a:r>
          </a:p>
          <a:p>
            <a:pPr algn="l">
              <a:lnSpc>
                <a:spcPts val="3968"/>
              </a:lnSpc>
            </a:pPr>
          </a:p>
          <a:p>
            <a:pPr algn="l" marL="582928" indent="-291464" lvl="1">
              <a:lnSpc>
                <a:spcPts val="3968"/>
              </a:lnSpc>
              <a:buFont typeface="Arial"/>
              <a:buChar char="•"/>
            </a:pPr>
            <a:r>
              <a:rPr lang="en-US" sz="2699" strike="noStrike" u="none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Медицина: создание индивидуальных имплантатов и протезов.</a:t>
            </a:r>
          </a:p>
          <a:p>
            <a:pPr algn="l">
              <a:lnSpc>
                <a:spcPts val="3968"/>
              </a:lnSpc>
            </a:pPr>
          </a:p>
          <a:p>
            <a:pPr algn="l" marL="582928" indent="-291464" lvl="1">
              <a:lnSpc>
                <a:spcPts val="3968"/>
              </a:lnSpc>
              <a:buFont typeface="Arial"/>
              <a:buChar char="•"/>
            </a:pPr>
            <a:r>
              <a:rPr lang="en-US" sz="2699" strike="noStrike" u="none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Авиация и автомобильная промышленность: производство легких и прочных деталей.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8-21 ТМ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77" r="0" b="-6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89207" y="5305425"/>
            <a:ext cx="14309586" cy="135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СПАСИБО ЗА ВНИМАНИЕ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8-21 ТМ</a:t>
                </a: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879846" y="9043238"/>
            <a:ext cx="1066053" cy="432385"/>
            <a:chOff x="0" y="0"/>
            <a:chExt cx="3070231" cy="12452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70231" cy="1245268"/>
            </a:xfrm>
            <a:custGeom>
              <a:avLst/>
              <a:gdLst/>
              <a:ahLst/>
              <a:cxnLst/>
              <a:rect r="r" b="b" t="t" l="l"/>
              <a:pathLst>
                <a:path h="1245268" w="3070231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 marL="0" indent="0" lvl="0">
                <a:lnSpc>
                  <a:spcPts val="2116"/>
                </a:lnSpc>
                <a:spcBef>
                  <a:spcPct val="0"/>
                </a:spcBef>
              </a:pPr>
              <a:r>
                <a:rPr lang="en-US" b="true" sz="1439" spc="211">
                  <a:solidFill>
                    <a:srgbClr val="211F1C"/>
                  </a:solidFill>
                  <a:latin typeface="Nunito Sans Expanded Semi-Bold"/>
                  <a:ea typeface="Nunito Sans Expanded Semi-Bold"/>
                  <a:cs typeface="Nunito Sans Expanded Semi-Bold"/>
                  <a:sym typeface="Nunito Sans Expanded Semi-Bold"/>
                </a:rPr>
                <a:t>5/5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FFFFFF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8-21 ТМ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FFFFFF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8-21 ТМ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DAGRf7-Swgk</dc:identifier>
  <dcterms:modified xsi:type="dcterms:W3CDTF">2011-08-01T06:04:30Z</dcterms:modified>
  <cp:revision>1</cp:revision>
  <dc:title>3д-принт</dc:title>
</cp:coreProperties>
</file>